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jmnNHuczST+GeDk+AozleDkA/J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6413370e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e6413370e9_0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6413370e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1619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Gradient boosting is a supervised learning algorithm, which attempts to accurately predict a target variable by combining the estimates of a set of simpler, weaker models.</a:t>
            </a:r>
            <a:endParaRPr/>
          </a:p>
        </p:txBody>
      </p:sp>
      <p:sp>
        <p:nvSpPr>
          <p:cNvPr id="193" name="Google Shape;193;ge6413370e9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413370e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1619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Gradient boosting is a supervised learning algorithm, which attempts to accurately predict a target variable by combining the estimates of a set of simpler, weaker models.</a:t>
            </a:r>
            <a:endParaRPr/>
          </a:p>
        </p:txBody>
      </p:sp>
      <p:sp>
        <p:nvSpPr>
          <p:cNvPr id="206" name="Google Shape;206;ge6413370e9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6413370e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6413370e9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6413370e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6413370e9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6413370e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e6413370e9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6413370e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e6413370e9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65c9e2c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</a:rPr>
              <a:t>Now, my primary objective was to turn the dollar signs that was noticeably observable from JC and Liam into fruition by creating an operationable bot.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</a:rPr>
              <a:t>I initially ran my bot scripts on that which shall not be named, but after very good advice from a potential investor, we switched to PyCharm.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</a:rPr>
              <a:t>Also, gone are the days of trading out of a laptop in a bar. The future is here, invest in the big short trading bot.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e65c9e2cd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65c9e2c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The goal is to have a stronger model and </a:t>
            </a:r>
            <a:r>
              <a:rPr lang="en-AU"/>
              <a:t>eventually</a:t>
            </a:r>
            <a:r>
              <a:rPr lang="en-AU"/>
              <a:t> have it running without requiring our management of the trading bot.</a:t>
            </a:r>
            <a:endParaRPr/>
          </a:p>
        </p:txBody>
      </p:sp>
      <p:sp>
        <p:nvSpPr>
          <p:cNvPr id="275" name="Google Shape;275;ge65c9e2cd8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413370e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e6413370e9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6413370e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Good to trade b/c of volatility coming up in the housing market </a:t>
            </a:r>
            <a:endParaRPr/>
          </a:p>
        </p:txBody>
      </p:sp>
      <p:sp>
        <p:nvSpPr>
          <p:cNvPr id="120" name="Google Shape;120;ge6413370e9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6413370e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e6413370e9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6413370e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e6413370e9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6413370e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e6413370e9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6413370e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e6413370e9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6413370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e6413370e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6413370e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e6413370e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6413370e9_0_2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e6413370e9_0_283"/>
          <p:cNvSpPr/>
          <p:nvPr/>
        </p:nvSpPr>
        <p:spPr>
          <a:xfrm>
            <a:off x="1" y="2"/>
            <a:ext cx="2235785" cy="2365629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e6413370e9_0_283"/>
          <p:cNvSpPr/>
          <p:nvPr/>
        </p:nvSpPr>
        <p:spPr>
          <a:xfrm>
            <a:off x="1" y="2"/>
            <a:ext cx="2235785" cy="2365629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e6413370e9_0_283"/>
          <p:cNvSpPr/>
          <p:nvPr/>
        </p:nvSpPr>
        <p:spPr>
          <a:xfrm>
            <a:off x="0" y="292656"/>
            <a:ext cx="1861854" cy="277779"/>
          </a:xfrm>
          <a:custGeom>
            <a:rect b="b" l="l" r="r" t="t"/>
            <a:pathLst>
              <a:path extrusionOk="0" h="277779" w="1861854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e6413370e9_0_283"/>
          <p:cNvSpPr/>
          <p:nvPr/>
        </p:nvSpPr>
        <p:spPr>
          <a:xfrm>
            <a:off x="0" y="732391"/>
            <a:ext cx="1861854" cy="277779"/>
          </a:xfrm>
          <a:custGeom>
            <a:rect b="b" l="l" r="r" t="t"/>
            <a:pathLst>
              <a:path extrusionOk="0" h="277779" w="1861854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e6413370e9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625" y="1010175"/>
            <a:ext cx="6184850" cy="32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e6413370e9_0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454" y="1443049"/>
            <a:ext cx="1120200" cy="15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Google Shape;101;ge6413370e9_0_283"/>
          <p:cNvSpPr txBox="1"/>
          <p:nvPr/>
        </p:nvSpPr>
        <p:spPr>
          <a:xfrm>
            <a:off x="3538700" y="5076725"/>
            <a:ext cx="4940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3900">
                <a:solidFill>
                  <a:schemeClr val="lt1"/>
                </a:solidFill>
              </a:rPr>
              <a:t>Team Big Short !</a:t>
            </a:r>
            <a:endParaRPr b="1" sz="3900">
              <a:solidFill>
                <a:schemeClr val="lt1"/>
              </a:solidFill>
            </a:endParaRPr>
          </a:p>
        </p:txBody>
      </p:sp>
      <p:pic>
        <p:nvPicPr>
          <p:cNvPr id="102" name="Google Shape;102;ge6413370e9_0_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600" y="1717625"/>
            <a:ext cx="1507200" cy="150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ge6413370e9_0_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400" y="1299269"/>
            <a:ext cx="1507200" cy="1509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6413370e9_0_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e6413370e9_0_31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ge6413370e9_0_31"/>
          <p:cNvGrpSpPr/>
          <p:nvPr/>
        </p:nvGrpSpPr>
        <p:grpSpPr>
          <a:xfrm>
            <a:off x="767290" y="681628"/>
            <a:ext cx="1128381" cy="847205"/>
            <a:chOff x="668003" y="1684057"/>
            <a:chExt cx="1128381" cy="847205"/>
          </a:xfrm>
        </p:grpSpPr>
        <p:sp>
          <p:nvSpPr>
            <p:cNvPr id="198" name="Google Shape;198;ge6413370e9_0_31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e6413370e9_0_31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ge6413370e9_0_31"/>
          <p:cNvSpPr txBox="1"/>
          <p:nvPr/>
        </p:nvSpPr>
        <p:spPr>
          <a:xfrm>
            <a:off x="132050" y="1685925"/>
            <a:ext cx="4298700" cy="4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00">
                <a:solidFill>
                  <a:schemeClr val="lt1"/>
                </a:solidFill>
              </a:rPr>
              <a:t>XG Boost </a:t>
            </a:r>
            <a:br>
              <a:rPr b="1" lang="en-AU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2286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AU">
                <a:solidFill>
                  <a:schemeClr val="lt1"/>
                </a:solidFill>
              </a:rPr>
              <a:t>Gradient Boosting Machine Learning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20955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Pro’s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Speed &amp; performance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Good for numeric values 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C</a:t>
            </a:r>
            <a:r>
              <a:rPr lang="en-AU">
                <a:solidFill>
                  <a:schemeClr val="lt1"/>
                </a:solidFill>
              </a:rPr>
              <a:t>ombine the estimates of a set of simpler, weaker models.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Overfitting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Result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Potential, however more  fine tuning required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ge6413370e9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500" y="156296"/>
            <a:ext cx="6296424" cy="34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e6413370e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112" y="4155963"/>
            <a:ext cx="3513213" cy="22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e6413370e9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9826" y="4133901"/>
            <a:ext cx="3359650" cy="23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6413370e9_0_2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e6413370e9_0_241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ge6413370e9_0_241"/>
          <p:cNvGrpSpPr/>
          <p:nvPr/>
        </p:nvGrpSpPr>
        <p:grpSpPr>
          <a:xfrm>
            <a:off x="767290" y="681628"/>
            <a:ext cx="1128381" cy="847205"/>
            <a:chOff x="668003" y="1684057"/>
            <a:chExt cx="1128381" cy="847205"/>
          </a:xfrm>
        </p:grpSpPr>
        <p:sp>
          <p:nvSpPr>
            <p:cNvPr id="211" name="Google Shape;211;ge6413370e9_0_241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e6413370e9_0_241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ge6413370e9_0_241"/>
          <p:cNvSpPr txBox="1"/>
          <p:nvPr/>
        </p:nvSpPr>
        <p:spPr>
          <a:xfrm>
            <a:off x="132050" y="1685925"/>
            <a:ext cx="4298700" cy="4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00">
                <a:solidFill>
                  <a:schemeClr val="lt1"/>
                </a:solidFill>
              </a:rPr>
              <a:t>XG Boost </a:t>
            </a:r>
            <a:br>
              <a:rPr b="1" lang="en-AU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2286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AU">
                <a:solidFill>
                  <a:schemeClr val="lt1"/>
                </a:solidFill>
              </a:rPr>
              <a:t>Gradient Boosting Machine Learning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20955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Pro’s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Speed &amp; performance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Good for numeric values 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Combine the estimates of a set of simpler, weaker models.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Overfitting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Result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Potential, however more  fine tuning required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e6413370e9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500" y="156296"/>
            <a:ext cx="6296424" cy="34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e6413370e9_0_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112" y="4155963"/>
            <a:ext cx="3513213" cy="22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e6413370e9_0_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9826" y="4133901"/>
            <a:ext cx="3359650" cy="23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e6413370e9_0_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4083" y="1528825"/>
            <a:ext cx="6434693" cy="39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6413370e9_0_1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e6413370e9_0_194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ge6413370e9_0_194"/>
          <p:cNvGrpSpPr/>
          <p:nvPr/>
        </p:nvGrpSpPr>
        <p:grpSpPr>
          <a:xfrm>
            <a:off x="767290" y="681628"/>
            <a:ext cx="1128381" cy="847205"/>
            <a:chOff x="668003" y="1684057"/>
            <a:chExt cx="1128381" cy="847205"/>
          </a:xfrm>
        </p:grpSpPr>
        <p:sp>
          <p:nvSpPr>
            <p:cNvPr id="225" name="Google Shape;225;ge6413370e9_0_194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e6413370e9_0_194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ge6413370e9_0_194"/>
          <p:cNvSpPr txBox="1"/>
          <p:nvPr/>
        </p:nvSpPr>
        <p:spPr>
          <a:xfrm>
            <a:off x="132050" y="2066925"/>
            <a:ext cx="4298700" cy="3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00">
                <a:solidFill>
                  <a:schemeClr val="lt1"/>
                </a:solidFill>
              </a:rPr>
              <a:t>Linear Regression</a:t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-2286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AU">
                <a:solidFill>
                  <a:schemeClr val="lt1"/>
                </a:solidFill>
              </a:rPr>
              <a:t>A) Using Features as a Baseline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2286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AU">
                <a:solidFill>
                  <a:schemeClr val="lt1"/>
                </a:solidFill>
              </a:rPr>
              <a:t>B) Using Lagged Returns as Baseline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20955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Features as a Baseline provided a much higher r squared value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Speed &amp; performance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Of concern was Median House Prices being insignificant at a p-value of 0.05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Table&#10;&#10;Description automatically generated" id="228" name="Google Shape;228;ge6413370e9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5475" y="1789688"/>
            <a:ext cx="7326525" cy="327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6413370e9_0_2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6413370e9_0_254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ge6413370e9_0_254"/>
          <p:cNvGrpSpPr/>
          <p:nvPr/>
        </p:nvGrpSpPr>
        <p:grpSpPr>
          <a:xfrm>
            <a:off x="767290" y="681628"/>
            <a:ext cx="1128381" cy="847205"/>
            <a:chOff x="668003" y="1684057"/>
            <a:chExt cx="1128381" cy="847205"/>
          </a:xfrm>
        </p:grpSpPr>
        <p:sp>
          <p:nvSpPr>
            <p:cNvPr id="236" name="Google Shape;236;ge6413370e9_0_254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e6413370e9_0_254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ge6413370e9_0_254"/>
          <p:cNvSpPr txBox="1"/>
          <p:nvPr/>
        </p:nvSpPr>
        <p:spPr>
          <a:xfrm>
            <a:off x="132050" y="2066925"/>
            <a:ext cx="42987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00">
                <a:solidFill>
                  <a:schemeClr val="lt1"/>
                </a:solidFill>
              </a:rPr>
              <a:t>Random Forest Regressor</a:t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-2286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AU">
                <a:solidFill>
                  <a:schemeClr val="lt1"/>
                </a:solidFill>
              </a:rPr>
              <a:t> Look at feature importance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20955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Noting model itself had low r squared score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hart, bar chart&#10;&#10;Description automatically generated" id="239" name="Google Shape;239;ge6413370e9_0_254"/>
          <p:cNvPicPr preferRelativeResize="0"/>
          <p:nvPr/>
        </p:nvPicPr>
        <p:blipFill rotWithShape="1">
          <a:blip r:embed="rId3">
            <a:alphaModFix/>
          </a:blip>
          <a:srcRect b="0" l="0" r="6864" t="0"/>
          <a:stretch/>
        </p:blipFill>
        <p:spPr>
          <a:xfrm>
            <a:off x="4973800" y="1739950"/>
            <a:ext cx="6807900" cy="2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6413370e9_0_2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e6413370e9_0_266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ge6413370e9_0_266"/>
          <p:cNvGrpSpPr/>
          <p:nvPr/>
        </p:nvGrpSpPr>
        <p:grpSpPr>
          <a:xfrm>
            <a:off x="767290" y="681628"/>
            <a:ext cx="1128381" cy="847205"/>
            <a:chOff x="668003" y="1684057"/>
            <a:chExt cx="1128381" cy="847205"/>
          </a:xfrm>
        </p:grpSpPr>
        <p:sp>
          <p:nvSpPr>
            <p:cNvPr id="247" name="Google Shape;247;ge6413370e9_0_266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e6413370e9_0_266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ge6413370e9_0_266"/>
          <p:cNvSpPr txBox="1"/>
          <p:nvPr/>
        </p:nvSpPr>
        <p:spPr>
          <a:xfrm>
            <a:off x="132050" y="2066925"/>
            <a:ext cx="42987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00">
                <a:solidFill>
                  <a:schemeClr val="lt1"/>
                </a:solidFill>
              </a:rPr>
              <a:t>Linear Regression using train-test split</a:t>
            </a:r>
            <a:endParaRPr>
              <a:solidFill>
                <a:schemeClr val="lt1"/>
              </a:solidFill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AU">
                <a:solidFill>
                  <a:schemeClr val="lt1"/>
                </a:solidFill>
              </a:rPr>
              <a:t>Used Alpaca API from 2013 - 2017</a:t>
            </a:r>
            <a:endParaRPr>
              <a:solidFill>
                <a:schemeClr val="lt1"/>
              </a:solidFill>
            </a:endParaRPr>
          </a:p>
          <a:p>
            <a:pPr indent="-20955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Predictions of CS-Index compared to actual percentage change of IYR</a:t>
            </a:r>
            <a:endParaRPr>
              <a:solidFill>
                <a:schemeClr val="lt1"/>
              </a:solidFill>
            </a:endParaRPr>
          </a:p>
          <a:p>
            <a:pPr indent="-20955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Set a trading strategy threshold</a:t>
            </a:r>
            <a:endParaRPr>
              <a:solidFill>
                <a:schemeClr val="lt1"/>
              </a:solidFill>
            </a:endParaRPr>
          </a:p>
          <a:p>
            <a:pPr indent="-20955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Model performed 8pp better, on </a:t>
            </a:r>
            <a:r>
              <a:rPr lang="en-AU">
                <a:solidFill>
                  <a:schemeClr val="lt1"/>
                </a:solidFill>
              </a:rPr>
              <a:t>average</a:t>
            </a:r>
            <a:r>
              <a:rPr lang="en-AU">
                <a:solidFill>
                  <a:schemeClr val="lt1"/>
                </a:solidFill>
              </a:rPr>
              <a:t>,  than if hadn’t used model and followed IYR instead.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0" name="Google Shape;250;ge6413370e9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975" y="1528825"/>
            <a:ext cx="7102274" cy="31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6413370e9_0_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e6413370e9_0_74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ge6413370e9_0_74"/>
          <p:cNvGrpSpPr/>
          <p:nvPr/>
        </p:nvGrpSpPr>
        <p:grpSpPr>
          <a:xfrm>
            <a:off x="767290" y="681628"/>
            <a:ext cx="1128381" cy="847205"/>
            <a:chOff x="668003" y="1684057"/>
            <a:chExt cx="1128381" cy="847205"/>
          </a:xfrm>
        </p:grpSpPr>
        <p:sp>
          <p:nvSpPr>
            <p:cNvPr id="258" name="Google Shape;258;ge6413370e9_0_74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e6413370e9_0_74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ge6413370e9_0_74"/>
          <p:cNvSpPr txBox="1"/>
          <p:nvPr/>
        </p:nvSpPr>
        <p:spPr>
          <a:xfrm>
            <a:off x="132050" y="1685925"/>
            <a:ext cx="4298700" cy="4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00">
                <a:solidFill>
                  <a:schemeClr val="lt1"/>
                </a:solidFill>
              </a:rPr>
              <a:t>Linear Regression </a:t>
            </a:r>
            <a:br>
              <a:rPr b="1" lang="en-AU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2286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AU">
                <a:solidFill>
                  <a:schemeClr val="lt1"/>
                </a:solidFill>
              </a:rPr>
              <a:t>Positive return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ge6413370e9_0_74"/>
          <p:cNvPicPr preferRelativeResize="0"/>
          <p:nvPr/>
        </p:nvPicPr>
        <p:blipFill rotWithShape="1">
          <a:blip r:embed="rId3">
            <a:alphaModFix/>
          </a:blip>
          <a:srcRect b="22558" l="33484" r="0" t="0"/>
          <a:stretch/>
        </p:blipFill>
        <p:spPr>
          <a:xfrm>
            <a:off x="5666175" y="413675"/>
            <a:ext cx="4090299" cy="25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e6413370e9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475" y="3198675"/>
            <a:ext cx="5741274" cy="32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65c9e2cd8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e65c9e2cd8_0_0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e65c9e2cd8_0_0"/>
          <p:cNvSpPr txBox="1"/>
          <p:nvPr/>
        </p:nvSpPr>
        <p:spPr>
          <a:xfrm>
            <a:off x="132050" y="1685925"/>
            <a:ext cx="4298700" cy="4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ge65c9e2cd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648" y="139025"/>
            <a:ext cx="3419275" cy="34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e65c9e2cd8_0_0"/>
          <p:cNvSpPr txBox="1"/>
          <p:nvPr/>
        </p:nvSpPr>
        <p:spPr>
          <a:xfrm>
            <a:off x="132050" y="2575500"/>
            <a:ext cx="648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500">
                <a:solidFill>
                  <a:schemeClr val="lt1"/>
                </a:solidFill>
              </a:rPr>
              <a:t>BOT LIVE DEMONSTRATION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72" name="Google Shape;272;ge65c9e2cd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850" y="3786300"/>
            <a:ext cx="7058452" cy="29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65c9e2cd8_0_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e65c9e2cd8_0_13"/>
          <p:cNvSpPr/>
          <p:nvPr/>
        </p:nvSpPr>
        <p:spPr>
          <a:xfrm>
            <a:off x="0" y="0"/>
            <a:ext cx="56247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e65c9e2cd8_0_13"/>
          <p:cNvSpPr txBox="1"/>
          <p:nvPr/>
        </p:nvSpPr>
        <p:spPr>
          <a:xfrm>
            <a:off x="132050" y="1685925"/>
            <a:ext cx="4298700" cy="4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e65c9e2cd8_0_13"/>
          <p:cNvSpPr txBox="1"/>
          <p:nvPr/>
        </p:nvSpPr>
        <p:spPr>
          <a:xfrm>
            <a:off x="132050" y="2575500"/>
            <a:ext cx="5416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500">
                <a:solidFill>
                  <a:schemeClr val="lt1"/>
                </a:solidFill>
              </a:rPr>
              <a:t>SERIES A FUNDING</a:t>
            </a:r>
            <a:endParaRPr sz="25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AU">
                <a:solidFill>
                  <a:schemeClr val="lt1"/>
                </a:solidFill>
              </a:rPr>
              <a:t>Extend model into daily basis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AU">
                <a:solidFill>
                  <a:schemeClr val="lt1"/>
                </a:solidFill>
              </a:rPr>
              <a:t>Host bot on EC2 Instance and generate money 4eva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AU">
                <a:solidFill>
                  <a:schemeClr val="lt1"/>
                </a:solidFill>
              </a:rPr>
              <a:t>Establish further parameters and features to strengthen our modelling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1" name="Google Shape;281;ge65c9e2cd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300" y="3420556"/>
            <a:ext cx="5624701" cy="316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e65c9e2cd8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1071" y="422196"/>
            <a:ext cx="2799300" cy="27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/>
          <p:nvPr/>
        </p:nvSpPr>
        <p:spPr>
          <a:xfrm>
            <a:off x="0" y="4023809"/>
            <a:ext cx="11016943" cy="2262375"/>
          </a:xfrm>
          <a:custGeom>
            <a:rect b="b" l="l" r="r" t="t"/>
            <a:pathLst>
              <a:path extrusionOk="0" h="2262375" w="11016943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262626">
              <a:alpha val="8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n-AU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  <p:pic>
        <p:nvPicPr>
          <p:cNvPr id="289" name="Google Shape;28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300" y="270800"/>
            <a:ext cx="64865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6413370e9_0_94"/>
          <p:cNvSpPr/>
          <p:nvPr/>
        </p:nvSpPr>
        <p:spPr>
          <a:xfrm>
            <a:off x="-63025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e6413370e9_0_94"/>
          <p:cNvSpPr/>
          <p:nvPr/>
        </p:nvSpPr>
        <p:spPr>
          <a:xfrm>
            <a:off x="1" y="2"/>
            <a:ext cx="2235785" cy="2365629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e6413370e9_0_94"/>
          <p:cNvSpPr/>
          <p:nvPr/>
        </p:nvSpPr>
        <p:spPr>
          <a:xfrm>
            <a:off x="1" y="2"/>
            <a:ext cx="2235785" cy="2365629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e6413370e9_0_94"/>
          <p:cNvSpPr/>
          <p:nvPr/>
        </p:nvSpPr>
        <p:spPr>
          <a:xfrm>
            <a:off x="0" y="292656"/>
            <a:ext cx="1861854" cy="277779"/>
          </a:xfrm>
          <a:custGeom>
            <a:rect b="b" l="l" r="r" t="t"/>
            <a:pathLst>
              <a:path extrusionOk="0" h="277779" w="1861854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e6413370e9_0_94"/>
          <p:cNvSpPr/>
          <p:nvPr/>
        </p:nvSpPr>
        <p:spPr>
          <a:xfrm>
            <a:off x="0" y="732391"/>
            <a:ext cx="1861854" cy="277779"/>
          </a:xfrm>
          <a:custGeom>
            <a:rect b="b" l="l" r="r" t="t"/>
            <a:pathLst>
              <a:path extrusionOk="0" h="277779" w="1861854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e6413370e9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103" y="0"/>
            <a:ext cx="63268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e6413370e9_0_94"/>
          <p:cNvPicPr preferRelativeResize="0"/>
          <p:nvPr/>
        </p:nvPicPr>
        <p:blipFill rotWithShape="1">
          <a:blip r:embed="rId4">
            <a:alphaModFix/>
          </a:blip>
          <a:srcRect b="6681" l="50857" r="6368" t="40915"/>
          <a:stretch/>
        </p:blipFill>
        <p:spPr>
          <a:xfrm>
            <a:off x="220525" y="2927325"/>
            <a:ext cx="5208650" cy="34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e6413370e9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038" y="2251213"/>
            <a:ext cx="290512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e6413370e9_0_94"/>
          <p:cNvSpPr/>
          <p:nvPr/>
        </p:nvSpPr>
        <p:spPr>
          <a:xfrm>
            <a:off x="2614700" y="4557050"/>
            <a:ext cx="820500" cy="9456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e6413370e9_0_94"/>
          <p:cNvSpPr/>
          <p:nvPr/>
        </p:nvSpPr>
        <p:spPr>
          <a:xfrm>
            <a:off x="4888750" y="3290050"/>
            <a:ext cx="820500" cy="9456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6413370e9_0_2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e6413370e9_0_225"/>
          <p:cNvSpPr/>
          <p:nvPr/>
        </p:nvSpPr>
        <p:spPr>
          <a:xfrm>
            <a:off x="1" y="2"/>
            <a:ext cx="2235785" cy="2365629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e6413370e9_0_225"/>
          <p:cNvSpPr/>
          <p:nvPr/>
        </p:nvSpPr>
        <p:spPr>
          <a:xfrm>
            <a:off x="1" y="2"/>
            <a:ext cx="2235785" cy="2365629"/>
          </a:xfrm>
          <a:custGeom>
            <a:rect b="b" l="l" r="r" t="t"/>
            <a:pathLst>
              <a:path extrusionOk="0" h="4096327" w="3871489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e6413370e9_0_225"/>
          <p:cNvSpPr/>
          <p:nvPr/>
        </p:nvSpPr>
        <p:spPr>
          <a:xfrm>
            <a:off x="0" y="292656"/>
            <a:ext cx="1861854" cy="277779"/>
          </a:xfrm>
          <a:custGeom>
            <a:rect b="b" l="l" r="r" t="t"/>
            <a:pathLst>
              <a:path extrusionOk="0" h="277779" w="1861854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e6413370e9_0_225"/>
          <p:cNvSpPr/>
          <p:nvPr/>
        </p:nvSpPr>
        <p:spPr>
          <a:xfrm>
            <a:off x="0" y="732391"/>
            <a:ext cx="1861854" cy="277779"/>
          </a:xfrm>
          <a:custGeom>
            <a:rect b="b" l="l" r="r" t="t"/>
            <a:pathLst>
              <a:path extrusionOk="0" h="277779" w="1861854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e6413370e9_0_225"/>
          <p:cNvSpPr txBox="1"/>
          <p:nvPr/>
        </p:nvSpPr>
        <p:spPr>
          <a:xfrm>
            <a:off x="2157300" y="2564850"/>
            <a:ext cx="7877400" cy="1728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AU" sz="2800">
                <a:solidFill>
                  <a:schemeClr val="lt1"/>
                </a:solidFill>
              </a:rPr>
              <a:t>T</a:t>
            </a:r>
            <a:r>
              <a:rPr i="1" lang="en-A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rain a machine learning model on a range of features to accurately predict when to buy/sell </a:t>
            </a:r>
            <a:r>
              <a:rPr i="1" lang="en-AU" sz="2800">
                <a:solidFill>
                  <a:schemeClr val="lt1"/>
                </a:solidFill>
              </a:rPr>
              <a:t>the iShares US Real Estate ETF.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6413370e9_0_1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e6413370e9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13" y="2384975"/>
            <a:ext cx="776287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e6413370e9_0_130"/>
          <p:cNvSpPr txBox="1"/>
          <p:nvPr/>
        </p:nvSpPr>
        <p:spPr>
          <a:xfrm>
            <a:off x="655575" y="570800"/>
            <a:ext cx="65955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chemeClr val="lt1"/>
                </a:solidFill>
              </a:rPr>
              <a:t>iShares U.S. Real Estate ETF (IYR)</a:t>
            </a:r>
            <a:br>
              <a:rPr b="1" lang="en-AU" sz="2400">
                <a:solidFill>
                  <a:schemeClr val="lt1"/>
                </a:solidFill>
              </a:rPr>
            </a:b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lang="en-A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ETF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lang="en-A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Exposure to U.S. real estate companies and REITs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lang="en-AU" sz="1700">
                <a:solidFill>
                  <a:schemeClr val="lt1"/>
                </a:solidFill>
              </a:rPr>
              <a:t>Inception date June ‘00</a:t>
            </a:r>
            <a:endParaRPr b="1" sz="1700">
              <a:solidFill>
                <a:schemeClr val="lt1"/>
              </a:solidFill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b="1" lang="en-AU" sz="1700">
                <a:solidFill>
                  <a:schemeClr val="lt1"/>
                </a:solidFill>
              </a:rPr>
              <a:t>Daily data </a:t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2065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e6413370e9_0_130"/>
          <p:cNvSpPr/>
          <p:nvPr/>
        </p:nvSpPr>
        <p:spPr>
          <a:xfrm>
            <a:off x="4395750" y="4893400"/>
            <a:ext cx="1587900" cy="1386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413370e9_0_1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e6413370e9_0_150"/>
          <p:cNvSpPr txBox="1"/>
          <p:nvPr/>
        </p:nvSpPr>
        <p:spPr>
          <a:xfrm>
            <a:off x="655575" y="570800"/>
            <a:ext cx="65955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chemeClr val="lt1"/>
                </a:solidFill>
              </a:rPr>
              <a:t>Case-Schiller Composite Home Price</a:t>
            </a:r>
            <a:br>
              <a:rPr b="1" lang="en-AU" sz="2400">
                <a:solidFill>
                  <a:schemeClr val="lt1"/>
                </a:solidFill>
              </a:rPr>
            </a:b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lang="en-AU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86% correlation with IYR </a:t>
            </a:r>
            <a:endParaRPr b="1" sz="1700">
              <a:solidFill>
                <a:schemeClr val="lt1"/>
              </a:solidFill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b="1" lang="en-AU" sz="1700">
                <a:solidFill>
                  <a:schemeClr val="lt1"/>
                </a:solidFill>
              </a:rPr>
              <a:t>Quarterly data</a:t>
            </a:r>
            <a:endParaRPr b="1" sz="1700">
              <a:solidFill>
                <a:schemeClr val="lt1"/>
              </a:solidFill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b="1" lang="en-AU" sz="1700">
                <a:solidFill>
                  <a:schemeClr val="lt1"/>
                </a:solidFill>
              </a:rPr>
              <a:t>Inception date January ‘87</a:t>
            </a:r>
            <a:endParaRPr b="1" sz="1700">
              <a:solidFill>
                <a:schemeClr val="lt1"/>
              </a:solidFill>
            </a:endParaRPr>
          </a:p>
          <a:p>
            <a:pPr indent="-12065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e6413370e9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825" y="2571100"/>
            <a:ext cx="9325550" cy="35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e6413370e9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9638" y="570800"/>
            <a:ext cx="38957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e6413370e9_0_150"/>
          <p:cNvSpPr/>
          <p:nvPr/>
        </p:nvSpPr>
        <p:spPr>
          <a:xfrm>
            <a:off x="2490750" y="4741000"/>
            <a:ext cx="1587900" cy="1386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e6413370e9_0_150"/>
          <p:cNvSpPr/>
          <p:nvPr/>
        </p:nvSpPr>
        <p:spPr>
          <a:xfrm>
            <a:off x="7642225" y="947875"/>
            <a:ext cx="4395900" cy="72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6413370e9_0_1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e6413370e9_0_162"/>
          <p:cNvSpPr txBox="1"/>
          <p:nvPr/>
        </p:nvSpPr>
        <p:spPr>
          <a:xfrm>
            <a:off x="655575" y="570800"/>
            <a:ext cx="34251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chemeClr val="lt1"/>
                </a:solidFill>
              </a:rPr>
              <a:t>Features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e6413370e9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838" y="370225"/>
            <a:ext cx="5915025" cy="62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e6413370e9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00" y="2093475"/>
            <a:ext cx="5331950" cy="19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e6413370e9_0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00" y="4740388"/>
            <a:ext cx="26860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e6413370e9_0_162"/>
          <p:cNvPicPr preferRelativeResize="0"/>
          <p:nvPr/>
        </p:nvPicPr>
        <p:blipFill rotWithShape="1">
          <a:blip r:embed="rId6">
            <a:alphaModFix/>
          </a:blip>
          <a:srcRect b="91416" l="0" r="89522" t="0"/>
          <a:stretch/>
        </p:blipFill>
        <p:spPr>
          <a:xfrm>
            <a:off x="372500" y="1618112"/>
            <a:ext cx="977100" cy="3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6413370e9_0_1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e6413370e9_0_185"/>
          <p:cNvSpPr txBox="1"/>
          <p:nvPr/>
        </p:nvSpPr>
        <p:spPr>
          <a:xfrm>
            <a:off x="655575" y="570800"/>
            <a:ext cx="34251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chemeClr val="lt1"/>
                </a:solidFill>
              </a:rPr>
              <a:t>Features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e6413370e9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838" y="370225"/>
            <a:ext cx="5915025" cy="62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e6413370e9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00" y="2093475"/>
            <a:ext cx="5331950" cy="19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e6413370e9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00" y="4740388"/>
            <a:ext cx="26860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e6413370e9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2463" y="1419338"/>
            <a:ext cx="989647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6413370e9_0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e6413370e9_0_1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ge6413370e9_0_1"/>
          <p:cNvGrpSpPr/>
          <p:nvPr/>
        </p:nvGrpSpPr>
        <p:grpSpPr>
          <a:xfrm>
            <a:off x="767290" y="681628"/>
            <a:ext cx="1128381" cy="847205"/>
            <a:chOff x="668003" y="1684057"/>
            <a:chExt cx="1128381" cy="847205"/>
          </a:xfrm>
        </p:grpSpPr>
        <p:sp>
          <p:nvSpPr>
            <p:cNvPr id="173" name="Google Shape;173;ge6413370e9_0_1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e6413370e9_0_1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ge6413370e9_0_1"/>
          <p:cNvSpPr txBox="1"/>
          <p:nvPr/>
        </p:nvSpPr>
        <p:spPr>
          <a:xfrm>
            <a:off x="132050" y="1685925"/>
            <a:ext cx="4298700" cy="4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00">
                <a:solidFill>
                  <a:schemeClr val="lt1"/>
                </a:solidFill>
              </a:rPr>
              <a:t>Long short-term memory (LSTM)</a:t>
            </a:r>
            <a:br>
              <a:rPr lang="en-AU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2286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AU">
                <a:solidFill>
                  <a:schemeClr val="lt1"/>
                </a:solidFill>
              </a:rPr>
              <a:t>Recurrent neural network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20955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Pro’s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Selective memory 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Good for longer time windows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Long to train (+ 35k epochs) 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Sensitive to manipulations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Result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Poor predictions of Case Shiller and therefore IYR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ge6413370e9_0_1"/>
          <p:cNvPicPr preferRelativeResize="0"/>
          <p:nvPr/>
        </p:nvPicPr>
        <p:blipFill rotWithShape="1">
          <a:blip r:embed="rId3">
            <a:alphaModFix/>
          </a:blip>
          <a:srcRect b="0" l="0" r="0" t="20025"/>
          <a:stretch/>
        </p:blipFill>
        <p:spPr>
          <a:xfrm>
            <a:off x="4694400" y="339900"/>
            <a:ext cx="7014902" cy="290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e6413370e9_0_1"/>
          <p:cNvPicPr preferRelativeResize="0"/>
          <p:nvPr/>
        </p:nvPicPr>
        <p:blipFill rotWithShape="1">
          <a:blip r:embed="rId4">
            <a:alphaModFix/>
          </a:blip>
          <a:srcRect b="0" l="0" r="0" t="22922"/>
          <a:stretch/>
        </p:blipFill>
        <p:spPr>
          <a:xfrm>
            <a:off x="6289125" y="3537010"/>
            <a:ext cx="4694400" cy="287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413370e9_0_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e6413370e9_0_49"/>
          <p:cNvSpPr/>
          <p:nvPr/>
        </p:nvSpPr>
        <p:spPr>
          <a:xfrm>
            <a:off x="0" y="0"/>
            <a:ext cx="469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ge6413370e9_0_49"/>
          <p:cNvGrpSpPr/>
          <p:nvPr/>
        </p:nvGrpSpPr>
        <p:grpSpPr>
          <a:xfrm>
            <a:off x="767290" y="681628"/>
            <a:ext cx="1128381" cy="847205"/>
            <a:chOff x="668003" y="1684057"/>
            <a:chExt cx="1128381" cy="847205"/>
          </a:xfrm>
        </p:grpSpPr>
        <p:sp>
          <p:nvSpPr>
            <p:cNvPr id="185" name="Google Shape;185;ge6413370e9_0_49"/>
            <p:cNvSpPr/>
            <p:nvPr/>
          </p:nvSpPr>
          <p:spPr>
            <a:xfrm>
              <a:off x="668003" y="1935883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e6413370e9_0_49"/>
            <p:cNvSpPr/>
            <p:nvPr/>
          </p:nvSpPr>
          <p:spPr>
            <a:xfrm>
              <a:off x="1245893" y="1684057"/>
              <a:ext cx="550491" cy="485307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e6413370e9_0_49"/>
          <p:cNvSpPr txBox="1"/>
          <p:nvPr/>
        </p:nvSpPr>
        <p:spPr>
          <a:xfrm>
            <a:off x="132050" y="1685925"/>
            <a:ext cx="4298700" cy="4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00">
                <a:solidFill>
                  <a:schemeClr val="lt1"/>
                </a:solidFill>
              </a:rPr>
              <a:t>Long short-term memory (LSTM)</a:t>
            </a:r>
            <a:br>
              <a:rPr lang="en-AU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2286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AU">
                <a:solidFill>
                  <a:schemeClr val="lt1"/>
                </a:solidFill>
              </a:rPr>
              <a:t>Recurrent neural network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20955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Pro’s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Selective memory 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Good for longer time windows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Long to train (+ 35k epochs) </a:t>
            </a: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Sensitive to manipulations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AU">
                <a:solidFill>
                  <a:schemeClr val="lt1"/>
                </a:solidFill>
              </a:rPr>
              <a:t>Result</a:t>
            </a:r>
            <a:br>
              <a:rPr lang="en-AU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-AU">
                <a:solidFill>
                  <a:schemeClr val="lt1"/>
                </a:solidFill>
              </a:rPr>
              <a:t>Poor predictions of Case Shiller and therefore IYR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e6413370e9_0_49"/>
          <p:cNvPicPr preferRelativeResize="0"/>
          <p:nvPr/>
        </p:nvPicPr>
        <p:blipFill rotWithShape="1">
          <a:blip r:embed="rId3">
            <a:alphaModFix/>
          </a:blip>
          <a:srcRect b="0" l="0" r="0" t="20025"/>
          <a:stretch/>
        </p:blipFill>
        <p:spPr>
          <a:xfrm>
            <a:off x="4694400" y="339900"/>
            <a:ext cx="7014902" cy="290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e6413370e9_0_49"/>
          <p:cNvPicPr preferRelativeResize="0"/>
          <p:nvPr/>
        </p:nvPicPr>
        <p:blipFill rotWithShape="1">
          <a:blip r:embed="rId4">
            <a:alphaModFix/>
          </a:blip>
          <a:srcRect b="0" l="0" r="0" t="22922"/>
          <a:stretch/>
        </p:blipFill>
        <p:spPr>
          <a:xfrm>
            <a:off x="6289125" y="3537010"/>
            <a:ext cx="4694400" cy="287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e6413370e9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8550" y="1324535"/>
            <a:ext cx="7014900" cy="420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2021-07-26T09:18:36Z</dcterms:created>
  <dc:creator>mikhara.r mikhara.r</dc:creator>
</cp:coreProperties>
</file>